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45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45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300" r:id="rId115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3043EC5-8C7F-436E-B330-6F9B24DC29A4}">
  <a:tblStyle styleId="{73043EC5-8C7F-436E-B330-6F9B24DC29A4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92427BB3-9BCB-4042-A8EA-C46B5A501D03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617024FA-6BCF-4176-A457-480336C88C0E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1C130674-43A8-4ACB-B0BE-F0F0153F2F3D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265426E6-9705-4D1C-BA35-69EEEAB12484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115" Type="http://schemas.openxmlformats.org/officeDocument/2006/relationships/slide" Target="slides/slide45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4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2" name="Shape 4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3" name="Google Shape;4043;p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044" name="Google Shape;4044;p4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31.png"/><Relationship Id="rId3" Type="http://schemas.openxmlformats.org/officeDocument/2006/relationships/image" Target="../media/image25.png"/><Relationship Id="rId4" Type="http://schemas.openxmlformats.org/officeDocument/2006/relationships/image" Target="../media/image20.png"/><Relationship Id="rId5" Type="http://schemas.openxmlformats.org/officeDocument/2006/relationships/image" Target="../media/image28.png"/><Relationship Id="rId6" Type="http://schemas.openxmlformats.org/officeDocument/2006/relationships/image" Target="../media/image30.png"/><Relationship Id="rId7" Type="http://schemas.openxmlformats.org/officeDocument/2006/relationships/image" Target="../media/image22.png"/><Relationship Id="rId8" Type="http://schemas.openxmlformats.org/officeDocument/2006/relationships/image" Target="../media/image17.png"/><Relationship Id="rId9" Type="http://schemas.openxmlformats.org/officeDocument/2006/relationships/image" Target="../media/image19.png"/><Relationship Id="rId10" Type="http://schemas.openxmlformats.org/officeDocument/2006/relationships/image" Target="../media/image18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1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7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7.png"/><Relationship Id="rId4" Type="http://schemas.openxmlformats.org/officeDocument/2006/relationships/image" Target="../media/image16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3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0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4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.png"/><Relationship Id="rId3" Type="http://schemas.openxmlformats.org/officeDocument/2006/relationships/image" Target="../media/image15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22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55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14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8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66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8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53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59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45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28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38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42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4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27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54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49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26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30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12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43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7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23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46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1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4.jpg"/><Relationship Id="rId2" Type="http://schemas.openxmlformats.org/officeDocument/2006/relationships/image" Target="../media/image32.png"/><Relationship Id="rId3" Type="http://schemas.openxmlformats.org/officeDocument/2006/relationships/image" Target="../media/image37.png"/><Relationship Id="rId4" Type="http://schemas.openxmlformats.org/officeDocument/2006/relationships/image" Target="../media/image36.png"/><Relationship Id="rId5" Type="http://schemas.openxmlformats.org/officeDocument/2006/relationships/image" Target="../media/image33.jpg"/><Relationship Id="rId6" Type="http://schemas.openxmlformats.org/officeDocument/2006/relationships/image" Target="../media/image35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51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60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16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61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46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57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17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3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9.jpg"/><Relationship Id="rId2" Type="http://schemas.openxmlformats.org/officeDocument/2006/relationships/image" Target="../media/image38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39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40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41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5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20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31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3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19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0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32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33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25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34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2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36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9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56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48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65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58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26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44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63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13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15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21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47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6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64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35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11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24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29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10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62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52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12.png"/><Relationship Id="rId4" Type="http://schemas.openxmlformats.org/officeDocument/2006/relationships/image" Target="../media/image114.png"/><Relationship Id="rId5" Type="http://schemas.openxmlformats.org/officeDocument/2006/relationships/image" Target="../media/image126.png"/></Relationships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045" name="Shape 4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6" name="Google Shape;4046;p601"/>
          <p:cNvSpPr txBox="1"/>
          <p:nvPr>
            <p:ph type="title"/>
          </p:nvPr>
        </p:nvSpPr>
        <p:spPr>
          <a:xfrm>
            <a:off x="662787" y="1057999"/>
            <a:ext cx="30627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zh-CN" sz="2700">
                <a:solidFill>
                  <a:srgbClr val="0D2841"/>
                </a:solidFill>
                <a:latin typeface="Calibri"/>
                <a:ea typeface="Calibri"/>
                <a:cs typeface="Calibri"/>
                <a:sym typeface="Calibri"/>
              </a:rPr>
              <a:t>Technology Overview</a:t>
            </a:r>
            <a:endParaRPr sz="27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47" name="Google Shape;4047;p60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2521458" cy="1892759"/>
          </a:xfrm>
          <a:prstGeom prst="rect">
            <a:avLst/>
          </a:prstGeom>
          <a:noFill/>
          <a:ln>
            <a:noFill/>
          </a:ln>
        </p:spPr>
      </p:pic>
      <p:sp>
        <p:nvSpPr>
          <p:cNvPr id="4048" name="Google Shape;4048;p601"/>
          <p:cNvSpPr txBox="1"/>
          <p:nvPr/>
        </p:nvSpPr>
        <p:spPr>
          <a:xfrm>
            <a:off x="662787" y="1664494"/>
            <a:ext cx="3052200" cy="29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0000">
            <a:spAutoFit/>
          </a:bodyPr>
          <a:lstStyle/>
          <a:p>
            <a:pPr indent="0" lvl="0" marL="12700" marR="25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rgbClr val="0D2841"/>
                </a:solidFill>
                <a:latin typeface="Calibri"/>
                <a:ea typeface="Calibri"/>
                <a:cs typeface="Calibri"/>
                <a:sym typeface="Calibri"/>
              </a:rPr>
              <a:t>We compared two or more variations of a  component to determining which performs  better. In our case, it was instrumental in  fine-tuning our choice of smart sensors.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889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1" lang="zh-CN" sz="1400" u="none" cap="none" strike="noStrike">
                <a:solidFill>
                  <a:srgbClr val="0D2841"/>
                </a:solidFill>
                <a:latin typeface="Calibri"/>
                <a:ea typeface="Calibri"/>
                <a:cs typeface="Calibri"/>
                <a:sym typeface="Calibri"/>
              </a:rPr>
              <a:t>Testing Parameters</a:t>
            </a:r>
            <a:r>
              <a:rPr b="0" i="1" lang="zh-CN" sz="1400" u="none" cap="none" strike="noStrike">
                <a:solidFill>
                  <a:srgbClr val="0D284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b="0" i="0" lang="zh-CN" sz="1400" u="none" cap="none" strike="noStrike">
                <a:solidFill>
                  <a:srgbClr val="0D2841"/>
                </a:solidFill>
                <a:latin typeface="Calibri"/>
                <a:ea typeface="Calibri"/>
                <a:cs typeface="Calibri"/>
                <a:sym typeface="Calibri"/>
              </a:rPr>
              <a:t>We conducted A/B  testing across multiple parameters,  including accuracy, response time, power  consumption, and adaptability to different  environmental conditions.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65100" lvl="0" marL="177800" marR="0" rtl="0" algn="l">
              <a:lnSpc>
                <a:spcPct val="107722"/>
              </a:lnSpc>
              <a:spcBef>
                <a:spcPts val="0"/>
              </a:spcBef>
              <a:spcAft>
                <a:spcPts val="0"/>
              </a:spcAft>
              <a:buClr>
                <a:srgbClr val="0D2841"/>
              </a:buClr>
              <a:buSzPts val="1400"/>
              <a:buFont typeface="Arial"/>
              <a:buChar char="•"/>
            </a:pPr>
            <a:r>
              <a:rPr b="0" i="1" lang="zh-CN" sz="1400" u="none" cap="none" strike="noStrike">
                <a:solidFill>
                  <a:srgbClr val="0D2841"/>
                </a:solidFill>
                <a:latin typeface="Calibri"/>
                <a:ea typeface="Calibri"/>
                <a:cs typeface="Calibri"/>
                <a:sym typeface="Calibri"/>
              </a:rPr>
              <a:t>PIR vs. Ultrasonic vs. Laser vs. Microwave  vs. mmWave Radar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049" name="Google Shape;4049;p601"/>
          <p:cNvGrpSpPr/>
          <p:nvPr/>
        </p:nvGrpSpPr>
        <p:grpSpPr>
          <a:xfrm>
            <a:off x="7749539" y="3529583"/>
            <a:ext cx="1394460" cy="1613915"/>
            <a:chOff x="10332719" y="4706111"/>
            <a:chExt cx="1859280" cy="2151887"/>
          </a:xfrm>
        </p:grpSpPr>
        <p:pic>
          <p:nvPicPr>
            <p:cNvPr id="4050" name="Google Shape;4050;p60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0332719" y="4706111"/>
              <a:ext cx="1856231" cy="215188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51" name="Google Shape;4051;p60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0500359" y="4718303"/>
              <a:ext cx="1691640" cy="2139695"/>
            </a:xfrm>
            <a:prstGeom prst="rect">
              <a:avLst/>
            </a:prstGeom>
            <a:noFill/>
            <a:ln>
              <a:noFill/>
            </a:ln>
          </p:spPr>
        </p:pic>
      </p:grpSp>
      <p:graphicFrame>
        <p:nvGraphicFramePr>
          <p:cNvPr id="4052" name="Google Shape;4052;p601"/>
          <p:cNvGraphicFramePr/>
          <p:nvPr/>
        </p:nvGraphicFramePr>
        <p:xfrm>
          <a:off x="3929063" y="1760429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{92427BB3-9BCB-4042-A8EA-C46B5A501D03}</a:tableStyleId>
              </a:tblPr>
              <a:tblGrid>
                <a:gridCol w="1056800"/>
                <a:gridCol w="1084875"/>
                <a:gridCol w="1016775"/>
                <a:gridCol w="1192525"/>
              </a:tblGrid>
              <a:tr h="429075">
                <a:tc>
                  <a:txBody>
                    <a:bodyPr/>
                    <a:lstStyle/>
                    <a:p>
                      <a:pPr indent="0" lvl="0" marL="63500" marR="381000" rtl="0" algn="l">
                        <a:lnSpc>
                          <a:spcPct val="1071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CN" sz="11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Sensing  Technology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0950" marB="0" marR="0" marL="0">
                    <a:solidFill>
                      <a:srgbClr val="155F8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00" marR="495300" rtl="0" algn="l">
                        <a:lnSpc>
                          <a:spcPct val="1071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CN" sz="11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Detection  Principle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0950" marB="0" marR="0" marL="0">
                    <a:solidFill>
                      <a:srgbClr val="155F8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CN" sz="11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Frequency Range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25" marB="0" marR="0" marL="0">
                    <a:solidFill>
                      <a:srgbClr val="155F8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CN" sz="11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Applications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25" marB="0" marR="0" marL="0">
                    <a:solidFill>
                      <a:srgbClr val="155F82"/>
                    </a:solidFill>
                  </a:tcPr>
                </a:tc>
              </a:tr>
              <a:tr h="5313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63500" marR="304800" rtl="0" algn="l">
                        <a:lnSpc>
                          <a:spcPct val="1067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zh-CN" sz="9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Laser Distance  Sensor</a:t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350" marB="0" marR="0" marL="0">
                    <a:lnR cap="flat" cmpd="sng" w="9525">
                      <a:solidFill>
                        <a:srgbClr val="40404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63500" marR="152400" rtl="0" algn="l">
                        <a:lnSpc>
                          <a:spcPct val="1067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zh-CN" sz="9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Measures distance  using laser light</a:t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350" marB="0" marR="0" marL="0">
                    <a:lnL cap="flat" cmpd="sng" w="9525">
                      <a:solidFill>
                        <a:srgbClr val="40404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0404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zh-CN" sz="9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Optical spectrum</a:t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40404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0404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63500" marR="50800" rtl="0" algn="l">
                        <a:lnSpc>
                          <a:spcPct val="1067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zh-CN" sz="9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Precision distance  measurement, robotics</a:t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350" marB="0" marR="0" marL="0">
                    <a:lnL cap="flat" cmpd="sng" w="9525">
                      <a:solidFill>
                        <a:srgbClr val="40404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rgbClr val="FAFAFA"/>
                    </a:solidFill>
                  </a:tcPr>
                </a:tc>
              </a:tr>
              <a:tr h="5507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63500" marR="406400" rtl="0" algn="l">
                        <a:lnSpc>
                          <a:spcPct val="1067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zh-CN" sz="9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Ultrasonic  Rangefinder</a:t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00" marB="0" marR="0" marL="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63500" marR="152400" rtl="0" algn="l">
                        <a:lnSpc>
                          <a:spcPct val="1067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zh-CN" sz="9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Measures distance  using sound waves</a:t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00" marB="0" marR="0" marL="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zh-CN" sz="9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40 kHz to 200 kHz</a:t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63500" marR="279400" rtl="0" algn="l">
                        <a:lnSpc>
                          <a:spcPct val="1067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zh-CN" sz="9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Proximity sensing,  object detection</a:t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00" marB="0" marR="0" marL="0"/>
                </a:tc>
              </a:tr>
              <a:tr h="395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zh-CN" sz="9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mmWave Radar</a:t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775" marB="0" marR="0" marL="0"/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zh-CN" sz="9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Uses millimeter-wave</a:t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zh-CN" sz="9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frequencies</a:t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575" marB="0" marR="0" marL="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zh-CN" sz="9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Above 30 GHz</a:t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775" marB="0" marR="0" marL="0"/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zh-CN" sz="9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Automotive radar,</a:t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zh-CN" sz="9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industrial sensing</a:t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575" marB="0" marR="0" marL="0"/>
                </a:tc>
              </a:tr>
              <a:tr h="3759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zh-CN" sz="9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Microwave Radar</a:t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775" marB="0" marR="0" marL="0"/>
                </a:tc>
                <a:tc>
                  <a:txBody>
                    <a:bodyPr/>
                    <a:lstStyle/>
                    <a:p>
                      <a:pPr indent="0" lvl="0" marL="63500" marR="266700" rtl="0" algn="l">
                        <a:lnSpc>
                          <a:spcPct val="1067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zh-CN" sz="9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Uses microwave  frequencies</a:t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9525" marB="0" marR="0" marL="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zh-CN" sz="9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Below 30 GHz</a:t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775" marB="0" marR="0" marL="0"/>
                </a:tc>
                <a:tc>
                  <a:txBody>
                    <a:bodyPr/>
                    <a:lstStyle/>
                    <a:p>
                      <a:pPr indent="0" lvl="0" marL="63500" marR="25400" rtl="0" algn="l">
                        <a:lnSpc>
                          <a:spcPct val="1067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zh-CN" sz="9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Security systems, traffic  monitoring</a:t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9525" marB="0" marR="0" marL="0"/>
                </a:tc>
              </a:tr>
              <a:tr h="5312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zh-CN" sz="9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PIR Sensor</a:t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>
                    <a:lnR cap="flat" cmpd="sng" w="9525">
                      <a:solidFill>
                        <a:srgbClr val="40404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63500" marR="215900" rtl="0" algn="l">
                        <a:lnSpc>
                          <a:spcPct val="1067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zh-CN" sz="9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Detects infrared  radiation emitted</a:t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300" marB="0" marR="0" marL="0">
                    <a:lnL cap="flat" cmpd="sng" w="9525">
                      <a:solidFill>
                        <a:srgbClr val="40404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0404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zh-CN" sz="9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Infrared spectrum</a:t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40404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0404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00" marR="317500" rtl="0" algn="l">
                        <a:lnSpc>
                          <a:spcPct val="107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zh-CN" sz="9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Motion-activated  lighting, security  systems</a:t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6675" marB="0" marR="0" marL="0">
                    <a:lnL cap="flat" cmpd="sng" w="9525">
                      <a:solidFill>
                        <a:srgbClr val="40404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rgbClr val="FAFAFA"/>
                    </a:solidFill>
                  </a:tcPr>
                </a:tc>
              </a:tr>
            </a:tbl>
          </a:graphicData>
        </a:graphic>
      </p:graphicFrame>
      <p:grpSp>
        <p:nvGrpSpPr>
          <p:cNvPr id="4053" name="Google Shape;4053;p601"/>
          <p:cNvGrpSpPr/>
          <p:nvPr/>
        </p:nvGrpSpPr>
        <p:grpSpPr>
          <a:xfrm>
            <a:off x="3929063" y="2720768"/>
            <a:ext cx="4350544" cy="1323022"/>
            <a:chOff x="5238750" y="3627691"/>
            <a:chExt cx="5800725" cy="1764029"/>
          </a:xfrm>
        </p:grpSpPr>
        <p:sp>
          <p:nvSpPr>
            <p:cNvPr id="4054" name="Google Shape;4054;p601"/>
            <p:cNvSpPr/>
            <p:nvPr/>
          </p:nvSpPr>
          <p:spPr>
            <a:xfrm>
              <a:off x="5238750" y="3627691"/>
              <a:ext cx="5800725" cy="1764029"/>
            </a:xfrm>
            <a:custGeom>
              <a:rect b="b" l="l" r="r" t="t"/>
              <a:pathLst>
                <a:path extrusionOk="0" h="1764029" w="5800725">
                  <a:moveTo>
                    <a:pt x="4210939" y="1235989"/>
                  </a:moveTo>
                  <a:lnTo>
                    <a:pt x="2855595" y="1235989"/>
                  </a:lnTo>
                  <a:lnTo>
                    <a:pt x="1409065" y="1235989"/>
                  </a:lnTo>
                  <a:lnTo>
                    <a:pt x="0" y="1235989"/>
                  </a:lnTo>
                  <a:lnTo>
                    <a:pt x="0" y="1763585"/>
                  </a:lnTo>
                  <a:lnTo>
                    <a:pt x="1409065" y="1763585"/>
                  </a:lnTo>
                  <a:lnTo>
                    <a:pt x="2855595" y="1763585"/>
                  </a:lnTo>
                  <a:lnTo>
                    <a:pt x="4210939" y="1763585"/>
                  </a:lnTo>
                  <a:lnTo>
                    <a:pt x="4210939" y="1235989"/>
                  </a:lnTo>
                  <a:close/>
                </a:path>
                <a:path extrusionOk="0" h="1764029" w="5800725">
                  <a:moveTo>
                    <a:pt x="4210939" y="0"/>
                  </a:moveTo>
                  <a:lnTo>
                    <a:pt x="2855595" y="0"/>
                  </a:lnTo>
                  <a:lnTo>
                    <a:pt x="1409065" y="0"/>
                  </a:lnTo>
                  <a:lnTo>
                    <a:pt x="0" y="0"/>
                  </a:lnTo>
                  <a:lnTo>
                    <a:pt x="0" y="708342"/>
                  </a:lnTo>
                  <a:lnTo>
                    <a:pt x="1409065" y="708342"/>
                  </a:lnTo>
                  <a:lnTo>
                    <a:pt x="2855595" y="708342"/>
                  </a:lnTo>
                  <a:lnTo>
                    <a:pt x="4210939" y="708342"/>
                  </a:lnTo>
                  <a:lnTo>
                    <a:pt x="4210939" y="0"/>
                  </a:lnTo>
                  <a:close/>
                </a:path>
                <a:path extrusionOk="0" h="1764029" w="5800725">
                  <a:moveTo>
                    <a:pt x="5800598" y="1235989"/>
                  </a:moveTo>
                  <a:lnTo>
                    <a:pt x="4211066" y="1235989"/>
                  </a:lnTo>
                  <a:lnTo>
                    <a:pt x="4211066" y="1763585"/>
                  </a:lnTo>
                  <a:lnTo>
                    <a:pt x="5800598" y="1763585"/>
                  </a:lnTo>
                  <a:lnTo>
                    <a:pt x="5800598" y="1235989"/>
                  </a:lnTo>
                  <a:close/>
                </a:path>
                <a:path extrusionOk="0" h="1764029" w="5800725">
                  <a:moveTo>
                    <a:pt x="5800598" y="0"/>
                  </a:moveTo>
                  <a:lnTo>
                    <a:pt x="4211066" y="0"/>
                  </a:lnTo>
                  <a:lnTo>
                    <a:pt x="4211066" y="708342"/>
                  </a:lnTo>
                  <a:lnTo>
                    <a:pt x="5800598" y="708342"/>
                  </a:lnTo>
                  <a:lnTo>
                    <a:pt x="5800598" y="0"/>
                  </a:lnTo>
                  <a:close/>
                </a:path>
              </a:pathLst>
            </a:custGeom>
            <a:solidFill>
              <a:srgbClr val="F1F1F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5" name="Google Shape;4055;p601"/>
            <p:cNvSpPr/>
            <p:nvPr/>
          </p:nvSpPr>
          <p:spPr>
            <a:xfrm>
              <a:off x="6647814" y="4336033"/>
              <a:ext cx="2802254" cy="527685"/>
            </a:xfrm>
            <a:custGeom>
              <a:rect b="b" l="l" r="r" t="t"/>
              <a:pathLst>
                <a:path extrusionOk="0" h="527685" w="2802254">
                  <a:moveTo>
                    <a:pt x="0" y="0"/>
                  </a:moveTo>
                  <a:lnTo>
                    <a:pt x="0" y="527558"/>
                  </a:lnTo>
                </a:path>
                <a:path extrusionOk="0" h="527685" w="2802254">
                  <a:moveTo>
                    <a:pt x="1446529" y="267970"/>
                  </a:moveTo>
                  <a:lnTo>
                    <a:pt x="1446529" y="527558"/>
                  </a:lnTo>
                </a:path>
                <a:path extrusionOk="0" h="527685" w="2802254">
                  <a:moveTo>
                    <a:pt x="1446529" y="0"/>
                  </a:moveTo>
                  <a:lnTo>
                    <a:pt x="1446529" y="82042"/>
                  </a:lnTo>
                </a:path>
                <a:path extrusionOk="0" h="527685" w="2802254">
                  <a:moveTo>
                    <a:pt x="2802001" y="0"/>
                  </a:moveTo>
                  <a:lnTo>
                    <a:pt x="2802001" y="527558"/>
                  </a:lnTo>
                </a:path>
              </a:pathLst>
            </a:custGeom>
            <a:noFill/>
            <a:ln cap="flat" cmpd="sng" w="9525">
              <a:solidFill>
                <a:srgbClr val="40404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6" name="Google Shape;4056;p601"/>
            <p:cNvSpPr/>
            <p:nvPr/>
          </p:nvSpPr>
          <p:spPr>
            <a:xfrm>
              <a:off x="5320538" y="4418075"/>
              <a:ext cx="5363209" cy="381635"/>
            </a:xfrm>
            <a:custGeom>
              <a:rect b="b" l="l" r="r" t="t"/>
              <a:pathLst>
                <a:path extrusionOk="0" h="381635" w="5363209">
                  <a:moveTo>
                    <a:pt x="633971" y="195719"/>
                  </a:moveTo>
                  <a:lnTo>
                    <a:pt x="603504" y="195719"/>
                  </a:lnTo>
                  <a:lnTo>
                    <a:pt x="0" y="195719"/>
                  </a:lnTo>
                  <a:lnTo>
                    <a:pt x="0" y="381635"/>
                  </a:lnTo>
                  <a:lnTo>
                    <a:pt x="603504" y="381635"/>
                  </a:lnTo>
                  <a:lnTo>
                    <a:pt x="633971" y="381635"/>
                  </a:lnTo>
                  <a:lnTo>
                    <a:pt x="633971" y="195719"/>
                  </a:lnTo>
                  <a:close/>
                </a:path>
                <a:path extrusionOk="0" h="381635" w="5363209">
                  <a:moveTo>
                    <a:pt x="1008888" y="195719"/>
                  </a:moveTo>
                  <a:lnTo>
                    <a:pt x="633984" y="195719"/>
                  </a:lnTo>
                  <a:lnTo>
                    <a:pt x="633984" y="381635"/>
                  </a:lnTo>
                  <a:lnTo>
                    <a:pt x="1008888" y="381635"/>
                  </a:lnTo>
                  <a:lnTo>
                    <a:pt x="1008888" y="195719"/>
                  </a:lnTo>
                  <a:close/>
                </a:path>
                <a:path extrusionOk="0" h="381635" w="5363209">
                  <a:moveTo>
                    <a:pt x="2128266" y="195072"/>
                  </a:moveTo>
                  <a:lnTo>
                    <a:pt x="1408938" y="195072"/>
                  </a:lnTo>
                  <a:lnTo>
                    <a:pt x="1408938" y="381000"/>
                  </a:lnTo>
                  <a:lnTo>
                    <a:pt x="2128266" y="381000"/>
                  </a:lnTo>
                  <a:lnTo>
                    <a:pt x="2128266" y="195072"/>
                  </a:lnTo>
                  <a:close/>
                </a:path>
                <a:path extrusionOk="0" h="381635" w="5363209">
                  <a:moveTo>
                    <a:pt x="2777490" y="0"/>
                  </a:moveTo>
                  <a:lnTo>
                    <a:pt x="2414778" y="0"/>
                  </a:lnTo>
                  <a:lnTo>
                    <a:pt x="2369058" y="0"/>
                  </a:lnTo>
                  <a:lnTo>
                    <a:pt x="1408938" y="0"/>
                  </a:lnTo>
                  <a:lnTo>
                    <a:pt x="1408938" y="185928"/>
                  </a:lnTo>
                  <a:lnTo>
                    <a:pt x="2369058" y="185928"/>
                  </a:lnTo>
                  <a:lnTo>
                    <a:pt x="2414778" y="185928"/>
                  </a:lnTo>
                  <a:lnTo>
                    <a:pt x="2777490" y="185928"/>
                  </a:lnTo>
                  <a:lnTo>
                    <a:pt x="2777490" y="0"/>
                  </a:lnTo>
                  <a:close/>
                </a:path>
                <a:path extrusionOk="0" h="381635" w="5363209">
                  <a:moveTo>
                    <a:pt x="3724148" y="195719"/>
                  </a:moveTo>
                  <a:lnTo>
                    <a:pt x="2855468" y="195719"/>
                  </a:lnTo>
                  <a:lnTo>
                    <a:pt x="2855468" y="381635"/>
                  </a:lnTo>
                  <a:lnTo>
                    <a:pt x="3724148" y="381635"/>
                  </a:lnTo>
                  <a:lnTo>
                    <a:pt x="3724148" y="195719"/>
                  </a:lnTo>
                  <a:close/>
                </a:path>
                <a:path extrusionOk="0" h="381635" w="5363209">
                  <a:moveTo>
                    <a:pt x="5286883" y="195072"/>
                  </a:moveTo>
                  <a:lnTo>
                    <a:pt x="4210939" y="195072"/>
                  </a:lnTo>
                  <a:lnTo>
                    <a:pt x="4210939" y="381000"/>
                  </a:lnTo>
                  <a:lnTo>
                    <a:pt x="5286883" y="381000"/>
                  </a:lnTo>
                  <a:lnTo>
                    <a:pt x="5286883" y="195072"/>
                  </a:lnTo>
                  <a:close/>
                </a:path>
                <a:path extrusionOk="0" h="381635" w="5363209">
                  <a:moveTo>
                    <a:pt x="5363083" y="0"/>
                  </a:moveTo>
                  <a:lnTo>
                    <a:pt x="4210939" y="0"/>
                  </a:lnTo>
                  <a:lnTo>
                    <a:pt x="4210939" y="185928"/>
                  </a:lnTo>
                  <a:lnTo>
                    <a:pt x="5363083" y="185928"/>
                  </a:lnTo>
                  <a:lnTo>
                    <a:pt x="5363083" y="0"/>
                  </a:lnTo>
                  <a:close/>
                </a:path>
              </a:pathLst>
            </a:custGeom>
            <a:solidFill>
              <a:srgbClr val="00FF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